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Lexend"/>
      <p:regular r:id="rId24"/>
      <p:bold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0C8FF4-DCD2-46FD-B0A3-D55354E550B5}">
  <a:tblStyle styleId="{F80C8FF4-DCD2-46FD-B0A3-D55354E550B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Lexend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regular.fntdata"/><Relationship Id="rId25" Type="http://schemas.openxmlformats.org/officeDocument/2006/relationships/font" Target="fonts/Lexend-bold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11a89b0d9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211a89b0d9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966e008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966e008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966e008b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966e008b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e966e008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e966e008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966e008b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966e008b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966e008b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966e008b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a02144a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a02144a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a02144a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a02144a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1a89b0d9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1a89b0d9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11a89b0d9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11a89b0d9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11a89b0d9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11a89b0d9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966e008b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966e008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966e008b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966e008b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966e008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966e008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966e008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966e008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555f911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555f911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966e008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966e008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da Apresentação (Modo Claro)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244775" y="2541000"/>
            <a:ext cx="87534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"/>
              <a:buNone/>
              <a:defRPr b="1" sz="24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8" name="Google Shape;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190" y="1820930"/>
            <a:ext cx="4233601" cy="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a da Apresentação (Modo Escuro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244775" y="2541000"/>
            <a:ext cx="8753400" cy="80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exend"/>
              <a:buNone/>
              <a:defRPr b="1" sz="24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Lexend"/>
              <a:buNone/>
              <a:defRPr b="1" sz="24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190" y="1820930"/>
            <a:ext cx="4233601" cy="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po da Apresentação (Modo Claro)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" name="Google Shape;14;p4"/>
          <p:cNvSpPr txBox="1"/>
          <p:nvPr>
            <p:ph type="title"/>
          </p:nvPr>
        </p:nvSpPr>
        <p:spPr>
          <a:xfrm>
            <a:off x="319350" y="540000"/>
            <a:ext cx="8502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37474"/>
              </a:buClr>
              <a:buSzPts val="2200"/>
              <a:buFont typeface="Lexend"/>
              <a:buNone/>
              <a:defRPr b="1" sz="22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po da Apresentação (Modo Escuro)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buNone/>
              <a:defRPr b="1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/>
          </a:p>
        </p:txBody>
      </p:sp>
      <p:sp>
        <p:nvSpPr>
          <p:cNvPr id="17" name="Google Shape;17;p5"/>
          <p:cNvSpPr txBox="1"/>
          <p:nvPr>
            <p:ph type="title"/>
          </p:nvPr>
        </p:nvSpPr>
        <p:spPr>
          <a:xfrm>
            <a:off x="319350" y="540000"/>
            <a:ext cx="85026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Lexend"/>
              <a:buNone/>
              <a:defRPr b="1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m da Apresentação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350" y="4670463"/>
            <a:ext cx="717549" cy="2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100" y="4699513"/>
            <a:ext cx="899350" cy="1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190" y="2211717"/>
            <a:ext cx="4233601" cy="7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urso Extra (Modo Claro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urso Extra (Modo Escuro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valo de Aul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/>
        </p:nvSpPr>
        <p:spPr>
          <a:xfrm>
            <a:off x="971913" y="642475"/>
            <a:ext cx="3240000" cy="3240000"/>
          </a:xfrm>
          <a:prstGeom prst="rect">
            <a:avLst/>
          </a:prstGeom>
          <a:noFill/>
          <a:ln cap="flat" cmpd="sng" w="28575">
            <a:solidFill>
              <a:srgbClr val="85228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80000" lIns="90000" spcFirstLastPara="1" rIns="90000" wrap="square" tIns="18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85228B"/>
                </a:solidFill>
                <a:latin typeface="Lexend"/>
                <a:ea typeface="Lexend"/>
                <a:cs typeface="Lexend"/>
                <a:sym typeface="Lexend"/>
              </a:rPr>
              <a:t>INTERVALO</a:t>
            </a:r>
            <a:r>
              <a:rPr b="1" lang="pt-BR" sz="2000">
                <a:solidFill>
                  <a:srgbClr val="85228B"/>
                </a:solidFill>
                <a:latin typeface="Lexend"/>
                <a:ea typeface="Lexend"/>
                <a:cs typeface="Lexend"/>
                <a:sym typeface="Lexend"/>
              </a:rPr>
              <a:t>!</a:t>
            </a:r>
            <a:br>
              <a:rPr lang="pt-BR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pt-BR" sz="18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pt-BR" sz="18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Finalizamos o nosso primeiro período de hoje. Que tal descansar um pouco?!</a:t>
            </a:r>
            <a:br>
              <a:rPr lang="pt-BR" sz="18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pt-BR" sz="18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pt-BR" sz="18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Nos vemos em </a:t>
            </a:r>
            <a:r>
              <a:rPr lang="pt-BR" sz="1800">
                <a:solidFill>
                  <a:srgbClr val="737474"/>
                </a:solidFill>
              </a:rPr>
              <a:t>20 </a:t>
            </a:r>
            <a:r>
              <a:rPr lang="pt-BR" sz="18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minutos.</a:t>
            </a:r>
            <a:endParaRPr sz="1800">
              <a:solidFill>
                <a:srgbClr val="73747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3747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Início:		</a:t>
            </a:r>
            <a:br>
              <a:rPr b="1" lang="pt-BR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pt-BR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Retorno: </a:t>
            </a:r>
            <a:r>
              <a:rPr b="1" lang="pt-BR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r>
              <a:rPr lang="pt-BR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endParaRPr sz="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" name="Google Shape;2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88" y="642475"/>
            <a:ext cx="3240000" cy="32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viso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/>
          <p:nvPr/>
        </p:nvSpPr>
        <p:spPr>
          <a:xfrm>
            <a:off x="4936375" y="771750"/>
            <a:ext cx="3600000" cy="360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21540000" dist="190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0"/>
          <p:cNvSpPr/>
          <p:nvPr/>
        </p:nvSpPr>
        <p:spPr>
          <a:xfrm>
            <a:off x="607600" y="771750"/>
            <a:ext cx="3600000" cy="360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rotWithShape="0" algn="bl" dir="21540000" dist="190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hyperlink" Target="https://bit.ly/devDocent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hyperlink" Target="https://ava.sesisenai.org.br/login/index.php" TargetMode="External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244775" y="2541000"/>
            <a:ext cx="8753400" cy="8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DEVinHouse [Docentes]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AMBIENTES DEVin | AVA</a:t>
            </a:r>
            <a:endParaRPr/>
          </a:p>
        </p:txBody>
      </p:sp>
      <p:pic>
        <p:nvPicPr>
          <p:cNvPr descr="AVA SESI SENAI by FIESC" id="165" name="Google Shape;165;p20"/>
          <p:cNvPicPr preferRelativeResize="0"/>
          <p:nvPr/>
        </p:nvPicPr>
        <p:blipFill rotWithShape="1">
          <a:blip r:embed="rId3">
            <a:alphaModFix/>
          </a:blip>
          <a:srcRect b="12493" l="10185" r="7408" t="7158"/>
          <a:stretch/>
        </p:blipFill>
        <p:spPr>
          <a:xfrm>
            <a:off x="517701" y="924282"/>
            <a:ext cx="720000" cy="7200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1326100" y="976475"/>
            <a:ext cx="71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AVA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- Nosso hub de materiais, documentos, projetos, links, aulas gravadas e afins.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Por aqui 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AVA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funcionará como a nossa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intranet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4">
            <a:alphaModFix/>
          </a:blip>
          <a:srcRect b="0" l="1932" r="1941" t="0"/>
          <a:stretch/>
        </p:blipFill>
        <p:spPr>
          <a:xfrm>
            <a:off x="2102374" y="1644275"/>
            <a:ext cx="5245850" cy="34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AMBIENTES DEVin | AVA</a:t>
            </a:r>
            <a:endParaRPr/>
          </a:p>
        </p:txBody>
      </p:sp>
      <p:pic>
        <p:nvPicPr>
          <p:cNvPr descr="AVA SESI SENAI by FIESC" id="174" name="Google Shape;174;p21"/>
          <p:cNvPicPr preferRelativeResize="0"/>
          <p:nvPr/>
        </p:nvPicPr>
        <p:blipFill rotWithShape="1">
          <a:blip r:embed="rId3">
            <a:alphaModFix/>
          </a:blip>
          <a:srcRect b="12493" l="10185" r="7408" t="7158"/>
          <a:stretch/>
        </p:blipFill>
        <p:spPr>
          <a:xfrm>
            <a:off x="517701" y="924282"/>
            <a:ext cx="720000" cy="7200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1326100" y="976475"/>
            <a:ext cx="71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AVA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- Nosso hub de materiais, documentos, projetos, links, aulas gravadas e afins.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Por aqui 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AVA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funcionará como a nossa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intranet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50" y="2141225"/>
            <a:ext cx="2808801" cy="17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3150" y="1704539"/>
            <a:ext cx="3446950" cy="1938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9016" y="3016188"/>
            <a:ext cx="3003683" cy="1778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AMBIENTES DEVin | Discord</a:t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1357150" y="976275"/>
            <a:ext cx="77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DISCORD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Nosso canal oficial de comunicação com os colegas, docentes e coordenação.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 aqui 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Discord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funcionará como nosso </a:t>
            </a: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mensageiro</a:t>
            </a: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275075" y="2161525"/>
            <a:ext cx="38238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 mural-avisos-docentes</a:t>
            </a:r>
            <a:r>
              <a:rPr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Neste canal iremos postar todos os avisos e notícias da turma e curso. Lembre-se de checar diariamente para não perder nada.</a:t>
            </a:r>
            <a:endParaRPr sz="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 hello-world</a:t>
            </a:r>
            <a:r>
              <a:rPr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Chega mais e vem te apresentar! Diz aí de onde veio, para onde vai, o que te motiva no mundo DEV, quais os teus hobbies, e algo engraçado ou uma curiosidade sobre você.</a:t>
            </a:r>
            <a:endParaRPr sz="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 </a:t>
            </a:r>
            <a:r>
              <a:rPr b="1" lang="pt-BR" sz="900">
                <a:latin typeface="Open Sans"/>
                <a:ea typeface="Open Sans"/>
                <a:cs typeface="Open Sans"/>
                <a:sym typeface="Open Sans"/>
              </a:rPr>
              <a:t>experiências </a:t>
            </a:r>
            <a:r>
              <a:rPr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pt-BR" sz="900">
                <a:latin typeface="Open Sans"/>
                <a:ea typeface="Open Sans"/>
                <a:cs typeface="Open Sans"/>
                <a:sym typeface="Open Sans"/>
              </a:rPr>
              <a:t>Local destinado para contar um pouco das experiências que vocês já tiveram em sala de aula, sugerir atividades, debater sobre pontos….</a:t>
            </a:r>
            <a:endParaRPr sz="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 </a:t>
            </a:r>
            <a:r>
              <a:rPr b="1" lang="pt-BR" sz="900">
                <a:latin typeface="Open Sans"/>
                <a:ea typeface="Open Sans"/>
                <a:cs typeface="Open Sans"/>
                <a:sym typeface="Open Sans"/>
              </a:rPr>
              <a:t>dúvidas </a:t>
            </a:r>
            <a:r>
              <a:rPr lang="pt-BR" sz="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 Está com alguma dúvida técnica sobre o conteúdo ou a tecnologia que está aprendendo? Não perde tempo e compartilha aqui para os docentes e colegas te ajudarem. Vamos simular o melhor do Stack-Overflow!</a:t>
            </a:r>
            <a:endParaRPr sz="9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Discord - Converse &amp; Fale – Apps no Google Play"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5" y="924075"/>
            <a:ext cx="720000" cy="7200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00" y="1664350"/>
            <a:ext cx="5196877" cy="3438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Boas práticas</a:t>
            </a:r>
            <a:endParaRPr/>
          </a:p>
        </p:txBody>
      </p:sp>
      <p:sp>
        <p:nvSpPr>
          <p:cNvPr id="195" name="Google Shape;195;p23"/>
          <p:cNvSpPr txBox="1"/>
          <p:nvPr/>
        </p:nvSpPr>
        <p:spPr>
          <a:xfrm>
            <a:off x="199800" y="917225"/>
            <a:ext cx="87444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O DEVin[Docentes] foi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cuidadosamente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pensado para inserir seus estudantes em um ambiente de troca de experiências. Aqui você irá utilizar os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mesmos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tipos de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ferramentas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métodos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que as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grandes empresas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usam.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●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Separe um tempo na sua agenda para reforçar os conteúdos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○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São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50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de curso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○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É necessário no mínimo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h quinzenais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de dedicação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08305"/>
              </a:buClr>
              <a:buSzPts val="1400"/>
              <a:buFont typeface="Open Sans"/>
              <a:buChar char="■"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3h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de aula +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2h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de estudos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●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Não deixe de debater com os colegas sobre as atividades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●"/>
            </a:pPr>
            <a:r>
              <a:rPr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Participe das aulas </a:t>
            </a:r>
            <a:r>
              <a:rPr b="1" lang="pt-BR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síncronas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○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Mantenha a câmera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ligada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○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Pergunte e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não fique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com dúvidas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400"/>
              <a:buFont typeface="Open Sans"/>
              <a:buChar char="○"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Desenvolva as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soft-skills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Não modifique as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estruturas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ferramentas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que foram apresentadas.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25" y="1448525"/>
            <a:ext cx="4206526" cy="21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24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- PADLET</a:t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4871525" y="2196975"/>
            <a:ext cx="377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https://bit.ly/devDocentes</a:t>
            </a:r>
            <a:r>
              <a:rPr lang="pt-BR" sz="23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5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- DEFINIÇÃO DOS GRUPOS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400" y="1016625"/>
            <a:ext cx="3577626" cy="357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- GITHUB CLASSROOM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775" y="904750"/>
            <a:ext cx="3626700" cy="3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12"/>
          <p:cNvSpPr txBox="1"/>
          <p:nvPr>
            <p:ph type="title"/>
          </p:nvPr>
        </p:nvSpPr>
        <p:spPr>
          <a:xfrm>
            <a:off x="267025" y="390200"/>
            <a:ext cx="85026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TIME LAB 365</a:t>
            </a:r>
            <a:endParaRPr/>
          </a:p>
        </p:txBody>
      </p:sp>
      <p:grpSp>
        <p:nvGrpSpPr>
          <p:cNvPr id="41" name="Google Shape;41;p12"/>
          <p:cNvGrpSpPr/>
          <p:nvPr/>
        </p:nvGrpSpPr>
        <p:grpSpPr>
          <a:xfrm>
            <a:off x="1543550" y="2263025"/>
            <a:ext cx="6056888" cy="1677663"/>
            <a:chOff x="1543550" y="1543438"/>
            <a:chExt cx="6056888" cy="1677663"/>
          </a:xfrm>
        </p:grpSpPr>
        <p:pic>
          <p:nvPicPr>
            <p:cNvPr descr="Foto do perfil de Michel Rohden" id="42" name="Google Shape;42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8125" y="1543438"/>
              <a:ext cx="900000" cy="900000"/>
            </a:xfrm>
            <a:prstGeom prst="ellipse">
              <a:avLst/>
            </a:prstGeom>
            <a:noFill/>
            <a:ln cap="flat" cmpd="sng" w="28575">
              <a:solidFill>
                <a:srgbClr val="0E1D8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43" name="Google Shape;43;p12"/>
            <p:cNvPicPr preferRelativeResize="0"/>
            <p:nvPr/>
          </p:nvPicPr>
          <p:blipFill rotWithShape="1">
            <a:blip r:embed="rId4">
              <a:alphaModFix/>
            </a:blip>
            <a:srcRect b="19151" l="0" r="0" t="19151"/>
            <a:stretch/>
          </p:blipFill>
          <p:spPr>
            <a:xfrm>
              <a:off x="2781750" y="1543438"/>
              <a:ext cx="900000" cy="900000"/>
            </a:xfrm>
            <a:prstGeom prst="ellipse">
              <a:avLst/>
            </a:prstGeom>
            <a:noFill/>
            <a:ln cap="flat" cmpd="sng" w="28575">
              <a:solidFill>
                <a:srgbClr val="0E1D8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4" name="Google Shape;44;p12"/>
            <p:cNvSpPr txBox="1"/>
            <p:nvPr/>
          </p:nvSpPr>
          <p:spPr>
            <a:xfrm>
              <a:off x="5348113" y="2482513"/>
              <a:ext cx="108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44546A"/>
                  </a:solidFill>
                  <a:latin typeface="Open Sans"/>
                  <a:ea typeface="Open Sans"/>
                  <a:cs typeface="Open Sans"/>
                  <a:sym typeface="Open Sans"/>
                </a:rPr>
                <a:t>Michel</a:t>
              </a:r>
              <a:endParaRPr b="1" sz="12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" name="Google Shape;45;p12"/>
            <p:cNvSpPr txBox="1"/>
            <p:nvPr/>
          </p:nvSpPr>
          <p:spPr>
            <a:xfrm>
              <a:off x="6520438" y="2491475"/>
              <a:ext cx="108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44546A"/>
                  </a:solidFill>
                  <a:latin typeface="Open Sans"/>
                  <a:ea typeface="Open Sans"/>
                  <a:cs typeface="Open Sans"/>
                  <a:sym typeface="Open Sans"/>
                </a:rPr>
                <a:t>Andrezza</a:t>
              </a:r>
              <a:endParaRPr b="1" sz="12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" name="Google Shape;46;p12"/>
            <p:cNvSpPr txBox="1"/>
            <p:nvPr/>
          </p:nvSpPr>
          <p:spPr>
            <a:xfrm>
              <a:off x="1543550" y="2482513"/>
              <a:ext cx="108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44546A"/>
                  </a:solidFill>
                  <a:latin typeface="Open Sans"/>
                  <a:ea typeface="Open Sans"/>
                  <a:cs typeface="Open Sans"/>
                  <a:sym typeface="Open Sans"/>
                </a:rPr>
                <a:t>Fernando</a:t>
              </a:r>
              <a:endParaRPr b="1" sz="12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" name="Google Shape;47;p12"/>
            <p:cNvSpPr txBox="1"/>
            <p:nvPr/>
          </p:nvSpPr>
          <p:spPr>
            <a:xfrm>
              <a:off x="2691763" y="2482500"/>
              <a:ext cx="108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44546A"/>
                  </a:solidFill>
                  <a:latin typeface="Open Sans"/>
                  <a:ea typeface="Open Sans"/>
                  <a:cs typeface="Open Sans"/>
                  <a:sym typeface="Open Sans"/>
                </a:rPr>
                <a:t>Cesar</a:t>
              </a:r>
              <a:endParaRPr b="1" sz="12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" name="Google Shape;48;p12"/>
            <p:cNvSpPr txBox="1"/>
            <p:nvPr/>
          </p:nvSpPr>
          <p:spPr>
            <a:xfrm>
              <a:off x="4032000" y="2851800"/>
              <a:ext cx="108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44546A"/>
                  </a:solidFill>
                  <a:latin typeface="Open Sans"/>
                  <a:ea typeface="Open Sans"/>
                  <a:cs typeface="Open Sans"/>
                  <a:sym typeface="Open Sans"/>
                </a:rPr>
                <a:t>Michael</a:t>
              </a:r>
              <a:endParaRPr b="1" sz="1200">
                <a:solidFill>
                  <a:srgbClr val="44546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9" name="Google Shape;49;p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33550" y="1543450"/>
              <a:ext cx="900000" cy="900000"/>
            </a:xfrm>
            <a:prstGeom prst="ellipse">
              <a:avLst/>
            </a:prstGeom>
            <a:noFill/>
            <a:ln cap="flat" cmpd="sng" w="28575">
              <a:solidFill>
                <a:srgbClr val="0E1D8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50" name="Google Shape;50;p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86300" y="1582525"/>
              <a:ext cx="900000" cy="900000"/>
            </a:xfrm>
            <a:prstGeom prst="ellipse">
              <a:avLst/>
            </a:prstGeom>
            <a:noFill/>
            <a:ln cap="flat" cmpd="sng" w="28575">
              <a:solidFill>
                <a:srgbClr val="0E1D8E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" name="Google Shape;51;p12"/>
          <p:cNvSpPr/>
          <p:nvPr/>
        </p:nvSpPr>
        <p:spPr>
          <a:xfrm>
            <a:off x="4286250" y="898900"/>
            <a:ext cx="3406800" cy="1038900"/>
          </a:xfrm>
          <a:prstGeom prst="wedgeEllipseCallout">
            <a:avLst>
              <a:gd fmla="val -32799" name="adj1"/>
              <a:gd fmla="val 55972" name="adj2"/>
            </a:avLst>
          </a:prstGeom>
          <a:solidFill>
            <a:schemeClr val="lt1"/>
          </a:solidFill>
          <a:ln cap="flat" cmpd="sng" w="28575">
            <a:solidFill>
              <a:srgbClr val="0E1D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737474"/>
                </a:solidFill>
                <a:latin typeface="Lexend"/>
                <a:ea typeface="Lexend"/>
                <a:cs typeface="Lexend"/>
                <a:sym typeface="Lexend"/>
              </a:rPr>
              <a:t>BOAS-VINDAS!</a:t>
            </a:r>
            <a:endParaRPr b="1" sz="2000">
              <a:solidFill>
                <a:srgbClr val="73747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2" name="Google Shape;5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31200" y="2123775"/>
            <a:ext cx="1280400" cy="1280400"/>
          </a:xfrm>
          <a:prstGeom prst="ellipse">
            <a:avLst/>
          </a:prstGeom>
          <a:noFill/>
          <a:ln cap="flat" cmpd="sng" w="28575">
            <a:solidFill>
              <a:srgbClr val="85228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A FORMAÇÃO</a:t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59900" y="885700"/>
            <a:ext cx="4024800" cy="1728600"/>
          </a:xfrm>
          <a:prstGeom prst="rect">
            <a:avLst/>
          </a:prstGeom>
          <a:gradFill>
            <a:gsLst>
              <a:gs pos="0">
                <a:srgbClr val="3176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Aula Síncrona Online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Módulo 01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10h às 12h - Sábado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Meet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Link gravações e materiais no AVA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Moderadores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Materiais assíncronos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750275" y="885700"/>
            <a:ext cx="4024800" cy="1728600"/>
          </a:xfrm>
          <a:prstGeom prst="rect">
            <a:avLst/>
          </a:prstGeom>
          <a:gradFill>
            <a:gsLst>
              <a:gs pos="0">
                <a:srgbClr val="4D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Mentoria</a:t>
            </a:r>
            <a:endParaRPr b="1" sz="2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Módulo 02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Meet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Duração de 1h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Grupo de 5 participantes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Mentoria pedagógica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659900" y="2691700"/>
            <a:ext cx="4024800" cy="3600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"/>
                <a:ea typeface="Lexend"/>
                <a:cs typeface="Lexend"/>
                <a:sym typeface="Lexend"/>
              </a:rPr>
              <a:t>1x a cada 15 dias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4750275" y="2667825"/>
            <a:ext cx="4024800" cy="3600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"/>
                <a:ea typeface="Lexend"/>
                <a:cs typeface="Lexend"/>
                <a:sym typeface="Lexend"/>
              </a:rPr>
              <a:t>1x a cada 15 dias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1769700" y="3361425"/>
            <a:ext cx="2700300" cy="1035900"/>
          </a:xfrm>
          <a:prstGeom prst="rect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Atividades pedagógicas</a:t>
            </a:r>
            <a:endParaRPr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1769700" y="4486775"/>
            <a:ext cx="2700300" cy="3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"/>
                <a:ea typeface="Lexend"/>
                <a:cs typeface="Lexend"/>
                <a:sym typeface="Lexend"/>
              </a:rPr>
              <a:t>Mensais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5059425" y="3361425"/>
            <a:ext cx="2700300" cy="10359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0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Comunidade</a:t>
            </a:r>
            <a:endParaRPr b="1"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Discord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Tira-dúvidas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* Boas práticas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5059425" y="4486775"/>
            <a:ext cx="2700300" cy="3600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- MÓDULO 01</a:t>
            </a:r>
            <a:endParaRPr/>
          </a:p>
        </p:txBody>
      </p:sp>
      <p:graphicFrame>
        <p:nvGraphicFramePr>
          <p:cNvPr id="73" name="Google Shape;73;p14"/>
          <p:cNvGraphicFramePr/>
          <p:nvPr/>
        </p:nvGraphicFramePr>
        <p:xfrm>
          <a:off x="500950" y="11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{F80C8FF4-DCD2-46FD-B0A3-D55354E550B5}</a:tableStyleId>
              </a:tblPr>
              <a:tblGrid>
                <a:gridCol w="819525"/>
                <a:gridCol w="1024400"/>
                <a:gridCol w="4097575"/>
                <a:gridCol w="1024400"/>
              </a:tblGrid>
              <a:tr h="2639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Encontros</a:t>
                      </a:r>
                      <a:endParaRPr b="1" sz="11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D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Data</a:t>
                      </a:r>
                      <a:endParaRPr b="1" sz="11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D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Conteúdo</a:t>
                      </a:r>
                      <a:endParaRPr b="1" sz="11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D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Mensal</a:t>
                      </a:r>
                      <a:endParaRPr b="1" sz="11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D8E"/>
                    </a:solidFill>
                  </a:tcPr>
                </a:tc>
              </a:tr>
              <a:tr h="239950">
                <a:tc vMerge="1"/>
                <a:tc vMerge="1"/>
                <a:tc vMerge="1"/>
                <a:tc vMerge="1"/>
              </a:tr>
              <a:tr h="39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06/07/2024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Apresentação do curso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Pseudocódigo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1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9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20/07/2024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Introdução à lógica de programação; Tipos de dados e variáveis; Indentação; Estruturas condicionais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03/08/2024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Estruturas condicionais; Estruturas de repetição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2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17/08/2024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Modularização; Comentários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31/08/2024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Arrays e listas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3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14/09/2024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Registros; Pilha; Fila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28/09/2024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Algoritmos de busca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05/10/2024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Algoritmo de ordenação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19/10/2024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Recursividade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Atividade 5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09/11/2024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Teste de mesa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350" y="1779400"/>
            <a:ext cx="1034671" cy="18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MATRIZ - MÓDULO 02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40000" y="1551804"/>
            <a:ext cx="2078700" cy="5946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Comunicação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2377974" y="1551759"/>
            <a:ext cx="2078700" cy="594600"/>
          </a:xfrm>
          <a:prstGeom prst="rect">
            <a:avLst/>
          </a:prstGeom>
          <a:noFill/>
          <a:ln cap="flat" cmpd="sng" w="19050">
            <a:solidFill>
              <a:srgbClr val="C71D8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Estratégias de ensino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645578" y="1569977"/>
            <a:ext cx="2075700" cy="602400"/>
          </a:xfrm>
          <a:prstGeom prst="rect">
            <a:avLst/>
          </a:prstGeom>
          <a:noFill/>
          <a:ln cap="flat" cmpd="sng" w="19050">
            <a:solidFill>
              <a:srgbClr val="F0830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Ferramentas de ensino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" name="Google Shape;84;p15"/>
          <p:cNvCxnSpPr>
            <a:endCxn id="81" idx="0"/>
          </p:cNvCxnSpPr>
          <p:nvPr/>
        </p:nvCxnSpPr>
        <p:spPr>
          <a:xfrm flipH="1" rot="-5400000">
            <a:off x="1115600" y="1488054"/>
            <a:ext cx="126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E1D8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>
            <a:stCxn id="82" idx="0"/>
            <a:endCxn id="82" idx="0"/>
          </p:cNvCxnSpPr>
          <p:nvPr/>
        </p:nvCxnSpPr>
        <p:spPr>
          <a:xfrm flipH="1" rot="-5400000">
            <a:off x="3417324" y="1551759"/>
            <a:ext cx="600" cy="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E72F7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>
            <a:endCxn id="83" idx="0"/>
          </p:cNvCxnSpPr>
          <p:nvPr/>
        </p:nvCxnSpPr>
        <p:spPr>
          <a:xfrm flipH="1" rot="-5400000">
            <a:off x="5610528" y="1497077"/>
            <a:ext cx="145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0830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/>
          <p:nvPr/>
        </p:nvSpPr>
        <p:spPr>
          <a:xfrm>
            <a:off x="140025" y="2273325"/>
            <a:ext cx="2125500" cy="23082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0E1D8E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1: 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Introdução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 à Comunicação Pedagógica: </a:t>
            </a: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Escuta ativa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0E1D8E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2: Dinâmicas de grupos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0E1D8E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3: 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Comunicação eficaz em sala de aula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" name="Google Shape;88;p15"/>
          <p:cNvGrpSpPr/>
          <p:nvPr/>
        </p:nvGrpSpPr>
        <p:grpSpPr>
          <a:xfrm>
            <a:off x="1012243" y="2047834"/>
            <a:ext cx="334728" cy="334728"/>
            <a:chOff x="1495462" y="3211711"/>
            <a:chExt cx="360000" cy="360000"/>
          </a:xfrm>
        </p:grpSpPr>
        <p:sp>
          <p:nvSpPr>
            <p:cNvPr id="89" name="Google Shape;89;p15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1" name="Google Shape;91;p15"/>
          <p:cNvSpPr/>
          <p:nvPr/>
        </p:nvSpPr>
        <p:spPr>
          <a:xfrm>
            <a:off x="2377975" y="2273250"/>
            <a:ext cx="2125500" cy="2308200"/>
          </a:xfrm>
          <a:prstGeom prst="rect">
            <a:avLst/>
          </a:prstGeom>
          <a:noFill/>
          <a:ln cap="flat" cmpd="sng" w="19050">
            <a:solidFill>
              <a:srgbClr val="C71D8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C71D81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1: Estratégias de Avaliação para Competências Técnicas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C71D81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2: Técnicas de Ensino Colaborativo e Engajamento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C71D81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3: Planejamento de aulas baseadas em Projetos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3249960" y="2047868"/>
            <a:ext cx="334728" cy="334728"/>
            <a:chOff x="1495462" y="3211711"/>
            <a:chExt cx="360000" cy="360000"/>
          </a:xfrm>
        </p:grpSpPr>
        <p:sp>
          <p:nvSpPr>
            <p:cNvPr id="93" name="Google Shape;93;p15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" name="Google Shape;95;p15"/>
          <p:cNvSpPr/>
          <p:nvPr/>
        </p:nvSpPr>
        <p:spPr>
          <a:xfrm>
            <a:off x="4615925" y="2272950"/>
            <a:ext cx="2152800" cy="2308200"/>
          </a:xfrm>
          <a:prstGeom prst="rect">
            <a:avLst/>
          </a:prstGeom>
          <a:noFill/>
          <a:ln cap="flat" cmpd="sng" w="19050">
            <a:solidFill>
              <a:srgbClr val="F0830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1: Ferramentas Tecnológicas para Ensino Online e Presencial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2: Plataformas de Aprendizagem e </a:t>
            </a: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Gamificação na Educação Técnica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3: Avaliação e Feedback com Ferramentas Digitais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5499177" y="2072608"/>
            <a:ext cx="339048" cy="339048"/>
            <a:chOff x="1495462" y="3211711"/>
            <a:chExt cx="360000" cy="360000"/>
          </a:xfrm>
        </p:grpSpPr>
        <p:sp>
          <p:nvSpPr>
            <p:cNvPr id="97" name="Google Shape;97;p15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" name="Google Shape;99;p15"/>
          <p:cNvSpPr/>
          <p:nvPr/>
        </p:nvSpPr>
        <p:spPr>
          <a:xfrm>
            <a:off x="6910816" y="1569977"/>
            <a:ext cx="2075700" cy="602400"/>
          </a:xfrm>
          <a:prstGeom prst="rect">
            <a:avLst/>
          </a:prstGeom>
          <a:noFill/>
          <a:ln cap="flat" cmpd="sng" w="19050">
            <a:solidFill>
              <a:srgbClr val="F4027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Análise e mentoria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" name="Google Shape;100;p15"/>
          <p:cNvCxnSpPr>
            <a:endCxn id="99" idx="0"/>
          </p:cNvCxnSpPr>
          <p:nvPr/>
        </p:nvCxnSpPr>
        <p:spPr>
          <a:xfrm flipH="1" rot="-5400000">
            <a:off x="7875766" y="1497077"/>
            <a:ext cx="145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0830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5"/>
          <p:cNvSpPr/>
          <p:nvPr/>
        </p:nvSpPr>
        <p:spPr>
          <a:xfrm>
            <a:off x="6881175" y="2272950"/>
            <a:ext cx="2152800" cy="2308200"/>
          </a:xfrm>
          <a:prstGeom prst="rect">
            <a:avLst/>
          </a:prstGeom>
          <a:noFill/>
          <a:ln cap="flat" cmpd="sng" w="19050">
            <a:solidFill>
              <a:srgbClr val="F4027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E72F7F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1: Análise de Reflexão sobre a Prática Pedagógica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E72F7F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2: Elaboração de critérios avaliativos por competências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E72F7F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Encontro 3: Autoavaliação e Desenvolvimento Contínuo para Professores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7764416" y="2072608"/>
            <a:ext cx="339048" cy="339048"/>
            <a:chOff x="1495462" y="3211711"/>
            <a:chExt cx="360000" cy="360000"/>
          </a:xfrm>
        </p:grpSpPr>
        <p:sp>
          <p:nvSpPr>
            <p:cNvPr id="103" name="Google Shape;103;p15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" name="Google Shape;105;p15"/>
          <p:cNvSpPr/>
          <p:nvPr/>
        </p:nvSpPr>
        <p:spPr>
          <a:xfrm>
            <a:off x="153775" y="992550"/>
            <a:ext cx="8832600" cy="432300"/>
          </a:xfrm>
          <a:prstGeom prst="rect">
            <a:avLst/>
          </a:prstGeom>
          <a:solidFill>
            <a:srgbClr val="0E1D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 da semana a definir</a:t>
            </a:r>
            <a:endParaRPr b="1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ENCONTRO PRESENCIAL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199800" y="830450"/>
            <a:ext cx="874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Open Sans"/>
                <a:ea typeface="Open Sans"/>
                <a:cs typeface="Open Sans"/>
                <a:sym typeface="Open Sans"/>
              </a:rPr>
              <a:t>Encontro presencial ocorrerá entre os dias 05/11 e 08/11 em Florianópolis para alunos com 75% de presença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40000" y="1399404"/>
            <a:ext cx="2078700" cy="5946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Pedagógico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377974" y="1399359"/>
            <a:ext cx="2078700" cy="594600"/>
          </a:xfrm>
          <a:prstGeom prst="rect">
            <a:avLst/>
          </a:prstGeom>
          <a:noFill/>
          <a:ln cap="flat" cmpd="sng" w="19050">
            <a:solidFill>
              <a:srgbClr val="C71D8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Exposições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4645578" y="1417577"/>
            <a:ext cx="2075700" cy="602400"/>
          </a:xfrm>
          <a:prstGeom prst="rect">
            <a:avLst/>
          </a:prstGeom>
          <a:noFill/>
          <a:ln cap="flat" cmpd="sng" w="19050">
            <a:solidFill>
              <a:srgbClr val="F0830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Reflexões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40025" y="2120925"/>
            <a:ext cx="2125500" cy="23082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0E1D8E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Encontro pedagógico com reforço dos itens abordados durante o curso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0E1D8E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Apresentação de avaliações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1012243" y="1895434"/>
            <a:ext cx="334728" cy="334728"/>
            <a:chOff x="1495462" y="3211711"/>
            <a:chExt cx="360000" cy="360000"/>
          </a:xfrm>
        </p:grpSpPr>
        <p:sp>
          <p:nvSpPr>
            <p:cNvPr id="118" name="Google Shape;118;p16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0" name="Google Shape;120;p16"/>
          <p:cNvSpPr/>
          <p:nvPr/>
        </p:nvSpPr>
        <p:spPr>
          <a:xfrm>
            <a:off x="2377975" y="2120850"/>
            <a:ext cx="2125500" cy="2308200"/>
          </a:xfrm>
          <a:prstGeom prst="rect">
            <a:avLst/>
          </a:prstGeom>
          <a:noFill/>
          <a:ln cap="flat" cmpd="sng" w="19050">
            <a:solidFill>
              <a:srgbClr val="C71D8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C71D81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Palestra com empresários.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C71D81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que o mercado espera de um desenvolvedor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" name="Google Shape;121;p16"/>
          <p:cNvGrpSpPr/>
          <p:nvPr/>
        </p:nvGrpSpPr>
        <p:grpSpPr>
          <a:xfrm>
            <a:off x="3249960" y="1895468"/>
            <a:ext cx="334728" cy="334728"/>
            <a:chOff x="1495462" y="3211711"/>
            <a:chExt cx="360000" cy="360000"/>
          </a:xfrm>
        </p:grpSpPr>
        <p:sp>
          <p:nvSpPr>
            <p:cNvPr id="122" name="Google Shape;122;p16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4" name="Google Shape;124;p16"/>
          <p:cNvSpPr/>
          <p:nvPr/>
        </p:nvSpPr>
        <p:spPr>
          <a:xfrm>
            <a:off x="4615925" y="2120700"/>
            <a:ext cx="2152800" cy="2308200"/>
          </a:xfrm>
          <a:prstGeom prst="rect">
            <a:avLst/>
          </a:prstGeom>
          <a:noFill/>
          <a:ln cap="flat" cmpd="sng" w="19050">
            <a:solidFill>
              <a:srgbClr val="F0830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Reflexões dos momentos pedagógicos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F8818"/>
              </a:buClr>
              <a:buSzPts val="1100"/>
              <a:buFont typeface="Open Sans"/>
              <a:buChar char="●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Troca de ideias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5499177" y="1920208"/>
            <a:ext cx="339048" cy="339048"/>
            <a:chOff x="1495462" y="3211711"/>
            <a:chExt cx="360000" cy="360000"/>
          </a:xfrm>
        </p:grpSpPr>
        <p:sp>
          <p:nvSpPr>
            <p:cNvPr id="126" name="Google Shape;126;p16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8" name="Google Shape;128;p16"/>
          <p:cNvSpPr/>
          <p:nvPr/>
        </p:nvSpPr>
        <p:spPr>
          <a:xfrm>
            <a:off x="6910816" y="1417577"/>
            <a:ext cx="2075700" cy="602400"/>
          </a:xfrm>
          <a:prstGeom prst="rect">
            <a:avLst/>
          </a:prstGeom>
          <a:noFill/>
          <a:ln cap="flat" cmpd="sng" w="19050">
            <a:solidFill>
              <a:srgbClr val="F4027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Técnico</a:t>
            </a:r>
            <a:endParaRPr b="1" sz="1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6881175" y="2120550"/>
            <a:ext cx="2152800" cy="2308200"/>
          </a:xfrm>
          <a:prstGeom prst="rect">
            <a:avLst/>
          </a:prstGeom>
          <a:noFill/>
          <a:ln cap="flat" cmpd="sng" w="19050">
            <a:solidFill>
              <a:srgbClr val="F4027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40273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Apresentação técnica de conhecimentos para os módulos seguintes: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540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Banco de dados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1" marL="540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Desenvolvimento com frameworks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65100" lvl="0" marL="269999" rtl="0" algn="l">
              <a:spcBef>
                <a:spcPts val="0"/>
              </a:spcBef>
              <a:spcAft>
                <a:spcPts val="0"/>
              </a:spcAft>
              <a:buClr>
                <a:srgbClr val="F40273"/>
              </a:buClr>
              <a:buSzPts val="1100"/>
              <a:buFont typeface="Open Sans"/>
              <a:buChar char="●"/>
            </a:pPr>
            <a:r>
              <a:rPr lang="pt-BR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Subsídios para os módulos seguintes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7764416" y="1920208"/>
            <a:ext cx="339048" cy="339048"/>
            <a:chOff x="1495462" y="3211711"/>
            <a:chExt cx="360000" cy="360000"/>
          </a:xfrm>
        </p:grpSpPr>
        <p:sp>
          <p:nvSpPr>
            <p:cNvPr id="131" name="Google Shape;131;p16"/>
            <p:cNvSpPr/>
            <p:nvPr/>
          </p:nvSpPr>
          <p:spPr>
            <a:xfrm>
              <a:off x="1495462" y="3211711"/>
              <a:ext cx="360000" cy="3600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1561240" y="3277489"/>
              <a:ext cx="228300" cy="228300"/>
            </a:xfrm>
            <a:prstGeom prst="mathPlus">
              <a:avLst>
                <a:gd fmla="val 9900" name="adj1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17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FINAL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19350" y="730950"/>
            <a:ext cx="5736900" cy="39291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Projeto Final - Portfólio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Compilação de um portfólio avaliativo reunindo todas as atividades criadas pelo docente no decorrer da formação.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Neste documento o docente também deverá trazer um breve relato sobre a experiência na formação e quais aspectos da Metodologia foram mais impactantes na elaboração das atividades. É importante que o docente preencha esse portfólio contendo os itens abaixo: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Desenvolvimento da avaliação em Squads geridas pelo GitHub Classroom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Introdução da atividade e contextualização do portfólio;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Relatos das 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mentorias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 pedagógicas quinzenais e insights sobre a própria prática pedagógica nas unidades;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Atividades organizadas durante a formação em ordem cronológica;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Conclusão e reflexão acerca dos pontos fundamentais da Metodologia SENAI e como eles irão impactar na sua prática docente.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Formato da Entrega: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 GitHub e AVA (link do repositório);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Entrega prevista: 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Final do Curso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5" name="Google Shape;145;p18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AVALIAÇÕES PARCIAIS</a:t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19350" y="730950"/>
            <a:ext cx="5736900" cy="3929100"/>
          </a:xfrm>
          <a:prstGeom prst="rect">
            <a:avLst/>
          </a:prstGeom>
          <a:noFill/>
          <a:ln cap="flat" cmpd="sng" w="19050">
            <a:solidFill>
              <a:srgbClr val="0E1D8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Avaliação Mensal 01-04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Criação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 de uma SA que aborda as capacidades de maior urgência a serem desenvolvidas nas atividades docentes.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O docente deverá escolher uma das capacidades elencadas abaixo e desenvolver uma atividade de avaliação prática utilizando um dos instrumentos de avaliação disponíveis na Metodologia SENAI, bem como seus critérios de avaliação. </a:t>
            </a: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A SA de abordar pseudocódigo e a migração para uma linguagem de programa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Lista de capacidades: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Aplicar lógica de programação na resolução de problemas computacionais.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Desenvolver aplicações e sistemas por meio de linguagem de programação.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Possíveis Instrumentos de avaliação: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Situação-problema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-"/>
            </a:pP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Projeto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Prazo de Entrega</a:t>
            </a:r>
            <a:r>
              <a:rPr b="1" lang="pt-BR" sz="110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pt-BR" sz="1100">
                <a:latin typeface="Open Sans"/>
                <a:ea typeface="Open Sans"/>
                <a:cs typeface="Open Sans"/>
                <a:sym typeface="Open Sans"/>
              </a:rPr>
              <a:t> 30 dias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556625" y="4903800"/>
            <a:ext cx="548700" cy="2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9"/>
          <p:cNvSpPr txBox="1"/>
          <p:nvPr>
            <p:ph type="title"/>
          </p:nvPr>
        </p:nvSpPr>
        <p:spPr>
          <a:xfrm>
            <a:off x="319350" y="298650"/>
            <a:ext cx="85053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AMBIENTES DEVin</a:t>
            </a:r>
            <a:endParaRPr/>
          </a:p>
        </p:txBody>
      </p:sp>
      <p:pic>
        <p:nvPicPr>
          <p:cNvPr descr="Discord - Converse &amp; Fale – Apps no Google Play"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25" y="2177425"/>
            <a:ext cx="720000" cy="7200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descr="AVA SESI SENAI by FIESC" id="154" name="Google Shape;154;p19"/>
          <p:cNvPicPr preferRelativeResize="0"/>
          <p:nvPr/>
        </p:nvPicPr>
        <p:blipFill rotWithShape="1">
          <a:blip r:embed="rId4">
            <a:alphaModFix/>
          </a:blip>
          <a:srcRect b="12493" l="10185" r="7408" t="7158"/>
          <a:stretch/>
        </p:blipFill>
        <p:spPr>
          <a:xfrm>
            <a:off x="427526" y="1088732"/>
            <a:ext cx="720000" cy="7200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1270950" y="1063975"/>
            <a:ext cx="407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AVA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- Nosso hub de materiais, documentos, projetos, links, aulas gravadas e afins.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rgbClr val="0563C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Acessado com credencial e senha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270950" y="2152675"/>
            <a:ext cx="407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DISCORD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- Nosso canal oficial de comunicação com os colegas, docentes e coordenação.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Acessado através do convite </a:t>
            </a:r>
            <a:r>
              <a:rPr b="1" lang="pt-BR" sz="1000">
                <a:latin typeface="Open Sans"/>
                <a:ea typeface="Open Sans"/>
                <a:cs typeface="Open Sans"/>
                <a:sym typeface="Open Sans"/>
              </a:rPr>
              <a:t>enviado por e-mail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514" y="3340063"/>
            <a:ext cx="720000" cy="720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/>
        </p:nvSpPr>
        <p:spPr>
          <a:xfrm>
            <a:off x="1270950" y="3392275"/>
            <a:ext cx="407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pt-BR">
                <a:latin typeface="Open Sans"/>
                <a:ea typeface="Open Sans"/>
                <a:cs typeface="Open Sans"/>
                <a:sym typeface="Open Sans"/>
              </a:rPr>
              <a:t> - Nosso versionador e hub de portfólio mais amado.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Open Sans"/>
                <a:ea typeface="Open Sans"/>
                <a:cs typeface="Open Sans"/>
                <a:sym typeface="Open Sans"/>
              </a:rPr>
              <a:t>Utilizado pelo docente para postar código e alunos para projetos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llStack (ou TechDive ou Docentes)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